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asputin" pitchFamily="2" charset="0"/>
      <p:regular r:id="rId15"/>
    </p:embeddedFont>
    <p:embeddedFont>
      <p:font typeface="Rasputin Light" pitchFamily="2" charset="0"/>
      <p:regular r:id="rId16"/>
    </p:embeddedFont>
    <p:embeddedFont>
      <p:font typeface="TT Commons Pro" panose="020B0103030102020204" pitchFamily="34" charset="77"/>
      <p:regular r:id="rId17"/>
    </p:embeddedFont>
    <p:embeddedFont>
      <p:font typeface="TT Commons Pro Bold" panose="020B0103030102020204" pitchFamily="34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sv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42669" y="1998838"/>
            <a:ext cx="12002662" cy="5064682"/>
            <a:chOff x="0" y="0"/>
            <a:chExt cx="16003549" cy="6752909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6003549" cy="5240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179"/>
                </a:lnSpc>
              </a:pPr>
              <a:r>
                <a:rPr lang="en-US" sz="13799">
                  <a:solidFill>
                    <a:srgbClr val="FFFFFF"/>
                  </a:solidFill>
                  <a:latin typeface="Rasputin"/>
                </a:rPr>
                <a:t>Wildlife Capture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872376"/>
              <a:ext cx="16003549" cy="880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TT Commons Pro"/>
                </a:rPr>
                <a:t>Using the </a:t>
              </a:r>
              <a:r>
                <a:rPr lang="en-US" sz="3999">
                  <a:solidFill>
                    <a:srgbClr val="FFFFFF"/>
                  </a:solidFill>
                  <a:latin typeface="TT Commons Pro Bold"/>
                </a:rPr>
                <a:t>EfficientNetB7 </a:t>
              </a:r>
              <a:r>
                <a:rPr lang="en-US" sz="3999">
                  <a:solidFill>
                    <a:srgbClr val="FFFFFF"/>
                  </a:solidFill>
                  <a:latin typeface="TT Commons Pro"/>
                </a:rPr>
                <a:t>and </a:t>
              </a:r>
              <a:r>
                <a:rPr lang="en-US" sz="3999">
                  <a:solidFill>
                    <a:srgbClr val="FFFFFF"/>
                  </a:solidFill>
                  <a:latin typeface="TT Commons Pro Bold"/>
                </a:rPr>
                <a:t>PytorchWildlife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2284790" y="-3746425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653687">
            <a:off x="10166505" y="4129872"/>
            <a:ext cx="9957653" cy="8663158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726396">
            <a:off x="-2659134" y="-900023"/>
            <a:ext cx="5318268" cy="8429531"/>
          </a:xfrm>
          <a:custGeom>
            <a:avLst/>
            <a:gdLst/>
            <a:ahLst/>
            <a:cxnLst/>
            <a:rect l="l" t="t" r="r" b="b"/>
            <a:pathLst>
              <a:path w="5318268" h="8429531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788089">
            <a:off x="16062525" y="2478011"/>
            <a:ext cx="6565563" cy="10406512"/>
          </a:xfrm>
          <a:custGeom>
            <a:avLst/>
            <a:gdLst/>
            <a:ahLst/>
            <a:cxnLst/>
            <a:rect l="l" t="t" r="r" b="b"/>
            <a:pathLst>
              <a:path w="6565563" h="10406512">
                <a:moveTo>
                  <a:pt x="0" y="0"/>
                </a:moveTo>
                <a:lnTo>
                  <a:pt x="6565563" y="0"/>
                </a:lnTo>
                <a:lnTo>
                  <a:pt x="6565563" y="10406512"/>
                </a:lnTo>
                <a:lnTo>
                  <a:pt x="0" y="1040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997808" y="7781093"/>
            <a:ext cx="6292384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Rasputin Light"/>
              </a:rPr>
              <a:t>DATA SCIENCE WITH 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438219" y="523875"/>
            <a:ext cx="327159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Rasputin Light"/>
              </a:rPr>
              <a:t>Pranjal Ekhande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06123" y="5628050"/>
            <a:ext cx="2332272" cy="1848326"/>
          </a:xfrm>
          <a:custGeom>
            <a:avLst/>
            <a:gdLst/>
            <a:ahLst/>
            <a:cxnLst/>
            <a:rect l="l" t="t" r="r" b="b"/>
            <a:pathLst>
              <a:path w="2332272" h="1848326">
                <a:moveTo>
                  <a:pt x="0" y="0"/>
                </a:moveTo>
                <a:lnTo>
                  <a:pt x="2332272" y="0"/>
                </a:lnTo>
                <a:lnTo>
                  <a:pt x="2332272" y="1848326"/>
                </a:lnTo>
                <a:lnTo>
                  <a:pt x="0" y="1848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69375" y="5628050"/>
            <a:ext cx="2789925" cy="1848326"/>
          </a:xfrm>
          <a:custGeom>
            <a:avLst/>
            <a:gdLst/>
            <a:ahLst/>
            <a:cxnLst/>
            <a:rect l="l" t="t" r="r" b="b"/>
            <a:pathLst>
              <a:path w="2789925" h="1848326">
                <a:moveTo>
                  <a:pt x="0" y="0"/>
                </a:moveTo>
                <a:lnTo>
                  <a:pt x="2789925" y="0"/>
                </a:lnTo>
                <a:lnTo>
                  <a:pt x="2789925" y="1848326"/>
                </a:lnTo>
                <a:lnTo>
                  <a:pt x="0" y="1848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54059" y="3295174"/>
            <a:ext cx="1742047" cy="1848326"/>
          </a:xfrm>
          <a:custGeom>
            <a:avLst/>
            <a:gdLst/>
            <a:ahLst/>
            <a:cxnLst/>
            <a:rect l="l" t="t" r="r" b="b"/>
            <a:pathLst>
              <a:path w="1742047" h="1848326">
                <a:moveTo>
                  <a:pt x="0" y="0"/>
                </a:moveTo>
                <a:lnTo>
                  <a:pt x="1742047" y="0"/>
                </a:lnTo>
                <a:lnTo>
                  <a:pt x="1742047" y="1848326"/>
                </a:lnTo>
                <a:lnTo>
                  <a:pt x="0" y="18483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27459" y="3202822"/>
            <a:ext cx="2821871" cy="1848326"/>
          </a:xfrm>
          <a:custGeom>
            <a:avLst/>
            <a:gdLst/>
            <a:ahLst/>
            <a:cxnLst/>
            <a:rect l="l" t="t" r="r" b="b"/>
            <a:pathLst>
              <a:path w="2821871" h="1848326">
                <a:moveTo>
                  <a:pt x="0" y="0"/>
                </a:moveTo>
                <a:lnTo>
                  <a:pt x="2821871" y="0"/>
                </a:lnTo>
                <a:lnTo>
                  <a:pt x="2821871" y="1848326"/>
                </a:lnTo>
                <a:lnTo>
                  <a:pt x="0" y="1848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93579" y="3449236"/>
            <a:ext cx="1827532" cy="1848326"/>
          </a:xfrm>
          <a:custGeom>
            <a:avLst/>
            <a:gdLst/>
            <a:ahLst/>
            <a:cxnLst/>
            <a:rect l="l" t="t" r="r" b="b"/>
            <a:pathLst>
              <a:path w="1827532" h="1848326">
                <a:moveTo>
                  <a:pt x="0" y="0"/>
                </a:moveTo>
                <a:lnTo>
                  <a:pt x="1827532" y="0"/>
                </a:lnTo>
                <a:lnTo>
                  <a:pt x="1827532" y="1848325"/>
                </a:lnTo>
                <a:lnTo>
                  <a:pt x="0" y="1848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40766" y="1028700"/>
            <a:ext cx="1573387" cy="1848326"/>
          </a:xfrm>
          <a:custGeom>
            <a:avLst/>
            <a:gdLst/>
            <a:ahLst/>
            <a:cxnLst/>
            <a:rect l="l" t="t" r="r" b="b"/>
            <a:pathLst>
              <a:path w="1573387" h="1848326">
                <a:moveTo>
                  <a:pt x="0" y="0"/>
                </a:moveTo>
                <a:lnTo>
                  <a:pt x="1573387" y="0"/>
                </a:lnTo>
                <a:lnTo>
                  <a:pt x="1573387" y="1848326"/>
                </a:lnTo>
                <a:lnTo>
                  <a:pt x="0" y="18483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761034" y="991480"/>
            <a:ext cx="1727344" cy="1848326"/>
          </a:xfrm>
          <a:custGeom>
            <a:avLst/>
            <a:gdLst/>
            <a:ahLst/>
            <a:cxnLst/>
            <a:rect l="l" t="t" r="r" b="b"/>
            <a:pathLst>
              <a:path w="1727344" h="1848326">
                <a:moveTo>
                  <a:pt x="0" y="0"/>
                </a:moveTo>
                <a:lnTo>
                  <a:pt x="1727344" y="0"/>
                </a:lnTo>
                <a:lnTo>
                  <a:pt x="1727344" y="1848325"/>
                </a:lnTo>
                <a:lnTo>
                  <a:pt x="0" y="184832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55390" y="991480"/>
            <a:ext cx="1303910" cy="1848326"/>
          </a:xfrm>
          <a:custGeom>
            <a:avLst/>
            <a:gdLst/>
            <a:ahLst/>
            <a:cxnLst/>
            <a:rect l="l" t="t" r="r" b="b"/>
            <a:pathLst>
              <a:path w="1303910" h="1848326">
                <a:moveTo>
                  <a:pt x="0" y="0"/>
                </a:moveTo>
                <a:lnTo>
                  <a:pt x="1303910" y="0"/>
                </a:lnTo>
                <a:lnTo>
                  <a:pt x="1303910" y="1848325"/>
                </a:lnTo>
                <a:lnTo>
                  <a:pt x="0" y="184832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549824" y="7541902"/>
            <a:ext cx="1839101" cy="1903339"/>
          </a:xfrm>
          <a:custGeom>
            <a:avLst/>
            <a:gdLst/>
            <a:ahLst/>
            <a:cxnLst/>
            <a:rect l="l" t="t" r="r" b="b"/>
            <a:pathLst>
              <a:path w="1839101" h="1903339">
                <a:moveTo>
                  <a:pt x="0" y="0"/>
                </a:moveTo>
                <a:lnTo>
                  <a:pt x="1839101" y="0"/>
                </a:lnTo>
                <a:lnTo>
                  <a:pt x="1839101" y="1903338"/>
                </a:lnTo>
                <a:lnTo>
                  <a:pt x="0" y="190333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145889" y="2978571"/>
            <a:ext cx="1919724" cy="2072577"/>
          </a:xfrm>
          <a:custGeom>
            <a:avLst/>
            <a:gdLst/>
            <a:ahLst/>
            <a:cxnLst/>
            <a:rect l="l" t="t" r="r" b="b"/>
            <a:pathLst>
              <a:path w="1919724" h="2072577">
                <a:moveTo>
                  <a:pt x="0" y="0"/>
                </a:moveTo>
                <a:lnTo>
                  <a:pt x="1919724" y="0"/>
                </a:lnTo>
                <a:lnTo>
                  <a:pt x="1919724" y="2072577"/>
                </a:lnTo>
                <a:lnTo>
                  <a:pt x="0" y="207257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64880" y="5562525"/>
            <a:ext cx="1660202" cy="1979377"/>
          </a:xfrm>
          <a:custGeom>
            <a:avLst/>
            <a:gdLst/>
            <a:ahLst/>
            <a:cxnLst/>
            <a:rect l="l" t="t" r="r" b="b"/>
            <a:pathLst>
              <a:path w="1660202" h="1979377">
                <a:moveTo>
                  <a:pt x="0" y="0"/>
                </a:moveTo>
                <a:lnTo>
                  <a:pt x="1660203" y="0"/>
                </a:lnTo>
                <a:lnTo>
                  <a:pt x="1660203" y="1979377"/>
                </a:lnTo>
                <a:lnTo>
                  <a:pt x="0" y="197937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438154" y="7797867"/>
            <a:ext cx="3591005" cy="1647373"/>
          </a:xfrm>
          <a:custGeom>
            <a:avLst/>
            <a:gdLst/>
            <a:ahLst/>
            <a:cxnLst/>
            <a:rect l="l" t="t" r="r" b="b"/>
            <a:pathLst>
              <a:path w="3591005" h="1647373">
                <a:moveTo>
                  <a:pt x="0" y="0"/>
                </a:moveTo>
                <a:lnTo>
                  <a:pt x="3591005" y="0"/>
                </a:lnTo>
                <a:lnTo>
                  <a:pt x="3591005" y="1647373"/>
                </a:lnTo>
                <a:lnTo>
                  <a:pt x="0" y="164737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276040" y="1032388"/>
            <a:ext cx="1835333" cy="1766508"/>
          </a:xfrm>
          <a:custGeom>
            <a:avLst/>
            <a:gdLst/>
            <a:ahLst/>
            <a:cxnLst/>
            <a:rect l="l" t="t" r="r" b="b"/>
            <a:pathLst>
              <a:path w="1835333" h="1766508">
                <a:moveTo>
                  <a:pt x="0" y="0"/>
                </a:moveTo>
                <a:lnTo>
                  <a:pt x="1835333" y="0"/>
                </a:lnTo>
                <a:lnTo>
                  <a:pt x="1835333" y="1766509"/>
                </a:lnTo>
                <a:lnTo>
                  <a:pt x="0" y="176650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28700" y="3295174"/>
            <a:ext cx="7335659" cy="3716734"/>
            <a:chOff x="0" y="0"/>
            <a:chExt cx="9780878" cy="495564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9780878" cy="13257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72"/>
                </a:lnSpc>
              </a:pPr>
              <a:r>
                <a:rPr lang="en-US" sz="6477">
                  <a:solidFill>
                    <a:srgbClr val="142414"/>
                  </a:solidFill>
                  <a:latin typeface="Rasputin"/>
                </a:rPr>
                <a:t>Goal of Project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131394"/>
              <a:ext cx="9762598" cy="2824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03"/>
                </a:lnSpc>
              </a:pPr>
              <a:r>
                <a:rPr lang="en-US" sz="3310">
                  <a:solidFill>
                    <a:srgbClr val="142414"/>
                  </a:solidFill>
                  <a:latin typeface="TT Commons Pro"/>
                </a:rPr>
                <a:t>To Filter Irrelevant images. </a:t>
              </a:r>
            </a:p>
            <a:p>
              <a:pPr>
                <a:lnSpc>
                  <a:spcPts val="4303"/>
                </a:lnSpc>
              </a:pPr>
              <a:endParaRPr lang="en-US" sz="3310">
                <a:solidFill>
                  <a:srgbClr val="142414"/>
                </a:solidFill>
                <a:latin typeface="TT Commons Pro"/>
              </a:endParaRPr>
            </a:p>
            <a:p>
              <a:pPr>
                <a:lnSpc>
                  <a:spcPts val="4303"/>
                </a:lnSpc>
              </a:pPr>
              <a:r>
                <a:rPr lang="en-US" sz="3310">
                  <a:solidFill>
                    <a:srgbClr val="142414"/>
                  </a:solidFill>
                  <a:latin typeface="TT Commons Pro"/>
                </a:rPr>
                <a:t>Accurately classify wildlife using Camera Traps Images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32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t="-22142" b="-1119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18434" y="1794102"/>
            <a:ext cx="8440866" cy="6372225"/>
            <a:chOff x="0" y="0"/>
            <a:chExt cx="2223109" cy="16782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3109" cy="1678281"/>
            </a:xfrm>
            <a:custGeom>
              <a:avLst/>
              <a:gdLst/>
              <a:ahLst/>
              <a:cxnLst/>
              <a:rect l="l" t="t" r="r" b="b"/>
              <a:pathLst>
                <a:path w="2223109" h="1678281">
                  <a:moveTo>
                    <a:pt x="0" y="0"/>
                  </a:moveTo>
                  <a:lnTo>
                    <a:pt x="2223109" y="0"/>
                  </a:lnTo>
                  <a:lnTo>
                    <a:pt x="2223109" y="1678281"/>
                  </a:lnTo>
                  <a:lnTo>
                    <a:pt x="0" y="1678281"/>
                  </a:lnTo>
                  <a:close/>
                </a:path>
              </a:pathLst>
            </a:custGeom>
            <a:solidFill>
              <a:srgbClr val="4F674F">
                <a:alpha val="6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23109" cy="1716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27671" y="2059205"/>
            <a:ext cx="7165742" cy="5903695"/>
            <a:chOff x="-22562" y="353471"/>
            <a:chExt cx="9900969" cy="6313943"/>
          </a:xfrm>
        </p:grpSpPr>
        <p:sp>
          <p:nvSpPr>
            <p:cNvPr id="7" name="TextBox 7"/>
            <p:cNvSpPr txBox="1"/>
            <p:nvPr/>
          </p:nvSpPr>
          <p:spPr>
            <a:xfrm>
              <a:off x="-22562" y="353471"/>
              <a:ext cx="9896904" cy="1282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518"/>
                </a:lnSpc>
              </a:pPr>
              <a:r>
                <a:rPr lang="en-US" sz="6265" dirty="0">
                  <a:solidFill>
                    <a:srgbClr val="FFFFFF"/>
                  </a:solidFill>
                  <a:latin typeface="Rasputin Light"/>
                </a:rPr>
                <a:t>Problems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88528"/>
              <a:ext cx="9878407" cy="4978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3"/>
                </a:lnSpc>
              </a:pPr>
              <a:r>
                <a:rPr lang="en-US" sz="3202" dirty="0">
                  <a:solidFill>
                    <a:srgbClr val="FFFFFF"/>
                  </a:solidFill>
                  <a:latin typeface="TT Commons Pro"/>
                </a:rPr>
                <a:t>Highly cluttered and dynamic scenes</a:t>
              </a:r>
            </a:p>
            <a:p>
              <a:pPr>
                <a:lnSpc>
                  <a:spcPts val="4163"/>
                </a:lnSpc>
              </a:pPr>
              <a:endParaRPr lang="en-US" sz="3202" dirty="0">
                <a:solidFill>
                  <a:srgbClr val="FFFFFF"/>
                </a:solidFill>
                <a:latin typeface="TT Commons Pro"/>
              </a:endParaRPr>
            </a:p>
            <a:p>
              <a:pPr>
                <a:lnSpc>
                  <a:spcPts val="4163"/>
                </a:lnSpc>
              </a:pPr>
              <a:r>
                <a:rPr lang="en-US" sz="3202" dirty="0">
                  <a:solidFill>
                    <a:srgbClr val="FFFFFF"/>
                  </a:solidFill>
                  <a:latin typeface="TT Commons Pro"/>
                </a:rPr>
                <a:t> 70% of the images lacked wildlife content in it.</a:t>
              </a:r>
            </a:p>
            <a:p>
              <a:pPr>
                <a:lnSpc>
                  <a:spcPts val="4163"/>
                </a:lnSpc>
              </a:pPr>
              <a:endParaRPr lang="en-US" sz="3202" dirty="0">
                <a:solidFill>
                  <a:srgbClr val="FFFFFF"/>
                </a:solidFill>
                <a:latin typeface="TT Commons Pro"/>
              </a:endParaRPr>
            </a:p>
            <a:p>
              <a:pPr>
                <a:lnSpc>
                  <a:spcPts val="4163"/>
                </a:lnSpc>
              </a:pPr>
              <a:r>
                <a:rPr lang="en-US" sz="3202" dirty="0">
                  <a:solidFill>
                    <a:srgbClr val="FFFFFF"/>
                  </a:solidFill>
                  <a:latin typeface="TT Commons Pro"/>
                  <a:ea typeface="TT Commons Pro"/>
                </a:rPr>
                <a:t>Spatial resolutions of the images varied from 1920 × 1080 to 2048 × 1536.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05193" y="1794102"/>
            <a:ext cx="7413171" cy="6372225"/>
            <a:chOff x="0" y="0"/>
            <a:chExt cx="1952440" cy="16782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2440" cy="1678281"/>
            </a:xfrm>
            <a:custGeom>
              <a:avLst/>
              <a:gdLst/>
              <a:ahLst/>
              <a:cxnLst/>
              <a:rect l="l" t="t" r="r" b="b"/>
              <a:pathLst>
                <a:path w="1952440" h="1678281">
                  <a:moveTo>
                    <a:pt x="0" y="0"/>
                  </a:moveTo>
                  <a:lnTo>
                    <a:pt x="1952440" y="0"/>
                  </a:lnTo>
                  <a:lnTo>
                    <a:pt x="1952440" y="1678281"/>
                  </a:lnTo>
                  <a:lnTo>
                    <a:pt x="0" y="1678281"/>
                  </a:lnTo>
                  <a:close/>
                </a:path>
              </a:pathLst>
            </a:custGeom>
            <a:solidFill>
              <a:srgbClr val="4F674F">
                <a:alpha val="67843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52440" cy="1716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061246"/>
            <a:ext cx="6872232" cy="912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08"/>
              </a:lnSpc>
            </a:pPr>
            <a:r>
              <a:rPr lang="en-US" sz="5923">
                <a:solidFill>
                  <a:srgbClr val="FFFFFF"/>
                </a:solidFill>
                <a:latin typeface="Rasputin"/>
              </a:rPr>
              <a:t>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3563470"/>
            <a:ext cx="6872232" cy="414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87"/>
              </a:lnSpc>
            </a:pPr>
            <a:r>
              <a:rPr lang="en-US" sz="3221" dirty="0">
                <a:solidFill>
                  <a:srgbClr val="FFFFFF"/>
                </a:solidFill>
                <a:latin typeface="TT Commons Pro"/>
              </a:rPr>
              <a:t>LILA BC - Labeled Information Library of Alexandria: Biology and Conservation</a:t>
            </a:r>
          </a:p>
          <a:p>
            <a:pPr>
              <a:lnSpc>
                <a:spcPts val="4187"/>
              </a:lnSpc>
            </a:pPr>
            <a:endParaRPr lang="en-US" sz="3221" dirty="0">
              <a:solidFill>
                <a:srgbClr val="FFFFFF"/>
              </a:solidFill>
              <a:latin typeface="TT Commons Pro"/>
            </a:endParaRPr>
          </a:p>
          <a:p>
            <a:pPr>
              <a:lnSpc>
                <a:spcPts val="4187"/>
              </a:lnSpc>
            </a:pPr>
            <a:r>
              <a:rPr lang="en-US" sz="3221" dirty="0">
                <a:solidFill>
                  <a:srgbClr val="FFFFFF"/>
                </a:solidFill>
                <a:latin typeface="TT Commons Pro"/>
              </a:rPr>
              <a:t>25,000 camera trap images representing 20 species  (</a:t>
            </a:r>
            <a:r>
              <a:rPr lang="en-US" sz="3221" dirty="0" err="1">
                <a:solidFill>
                  <a:srgbClr val="FFFFFF"/>
                </a:solidFill>
                <a:latin typeface="TT Commons Pro"/>
              </a:rPr>
              <a:t>eg.</a:t>
            </a:r>
            <a:r>
              <a:rPr lang="en-US" sz="3221" dirty="0">
                <a:solidFill>
                  <a:srgbClr val="FFFFFF"/>
                </a:solidFill>
                <a:latin typeface="TT Commons Pro"/>
              </a:rPr>
              <a:t> red deer, mouflon)</a:t>
            </a:r>
          </a:p>
          <a:p>
            <a:pPr>
              <a:lnSpc>
                <a:spcPts val="4187"/>
              </a:lnSpc>
            </a:pPr>
            <a:endParaRPr lang="en-US" sz="3221" dirty="0">
              <a:solidFill>
                <a:srgbClr val="FFFFFF"/>
              </a:solidFill>
              <a:latin typeface="TT Commo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51543" y="4484428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15509" y="2879732"/>
            <a:ext cx="13656983" cy="6650250"/>
          </a:xfrm>
          <a:custGeom>
            <a:avLst/>
            <a:gdLst/>
            <a:ahLst/>
            <a:cxnLst/>
            <a:rect l="l" t="t" r="r" b="b"/>
            <a:pathLst>
              <a:path w="13656983" h="6650250">
                <a:moveTo>
                  <a:pt x="0" y="0"/>
                </a:moveTo>
                <a:lnTo>
                  <a:pt x="13656982" y="0"/>
                </a:lnTo>
                <a:lnTo>
                  <a:pt x="13656982" y="6650250"/>
                </a:lnTo>
                <a:lnTo>
                  <a:pt x="0" y="665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45621"/>
            <a:ext cx="13507645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Rasputin"/>
              </a:rPr>
              <a:t>Random Images from Dateset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72955">
            <a:off x="10751530" y="-4919548"/>
            <a:ext cx="8901994" cy="10457555"/>
          </a:xfrm>
          <a:custGeom>
            <a:avLst/>
            <a:gdLst/>
            <a:ahLst/>
            <a:cxnLst/>
            <a:rect l="l" t="t" r="r" b="b"/>
            <a:pathLst>
              <a:path w="8901994" h="10457555">
                <a:moveTo>
                  <a:pt x="0" y="0"/>
                </a:moveTo>
                <a:lnTo>
                  <a:pt x="8901993" y="0"/>
                </a:lnTo>
                <a:lnTo>
                  <a:pt x="8901993" y="10457555"/>
                </a:lnTo>
                <a:lnTo>
                  <a:pt x="0" y="10457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01520">
            <a:off x="11841060" y="-3813956"/>
            <a:ext cx="10836480" cy="7395897"/>
          </a:xfrm>
          <a:custGeom>
            <a:avLst/>
            <a:gdLst/>
            <a:ahLst/>
            <a:cxnLst/>
            <a:rect l="l" t="t" r="r" b="b"/>
            <a:pathLst>
              <a:path w="10836480" h="7395897">
                <a:moveTo>
                  <a:pt x="0" y="0"/>
                </a:moveTo>
                <a:lnTo>
                  <a:pt x="10836480" y="0"/>
                </a:lnTo>
                <a:lnTo>
                  <a:pt x="10836480" y="7395898"/>
                </a:lnTo>
                <a:lnTo>
                  <a:pt x="0" y="7395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72413">
            <a:off x="-3694394" y="6621391"/>
            <a:ext cx="6800267" cy="4641183"/>
          </a:xfrm>
          <a:custGeom>
            <a:avLst/>
            <a:gdLst/>
            <a:ahLst/>
            <a:cxnLst/>
            <a:rect l="l" t="t" r="r" b="b"/>
            <a:pathLst>
              <a:path w="6800267" h="4641183">
                <a:moveTo>
                  <a:pt x="0" y="0"/>
                </a:moveTo>
                <a:lnTo>
                  <a:pt x="6800268" y="0"/>
                </a:lnTo>
                <a:lnTo>
                  <a:pt x="6800268" y="4641183"/>
                </a:lnTo>
                <a:lnTo>
                  <a:pt x="0" y="4641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28700" y="4212172"/>
            <a:ext cx="16438129" cy="0"/>
          </a:xfrm>
          <a:prstGeom prst="line">
            <a:avLst/>
          </a:prstGeom>
          <a:ln w="9525" cap="rnd">
            <a:solidFill>
              <a:srgbClr val="4F674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4050247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317258" y="4040722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605817" y="4040722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94375" y="4040722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5189997"/>
            <a:ext cx="3455295" cy="2875685"/>
            <a:chOff x="0" y="0"/>
            <a:chExt cx="4607060" cy="383424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63412"/>
              <a:ext cx="4607060" cy="2870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MegaDetector_v5_Transform for Filtering and Detecting animals in images.</a:t>
              </a:r>
            </a:p>
            <a:p>
              <a:pPr marL="0" lvl="0" indent="0">
                <a:lnSpc>
                  <a:spcPts val="3450"/>
                </a:lnSpc>
              </a:pPr>
              <a:endParaRPr lang="en-US" sz="2300">
                <a:solidFill>
                  <a:srgbClr val="142414"/>
                </a:solidFill>
                <a:latin typeface="TT Commons Pro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60706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142414"/>
                  </a:solidFill>
                  <a:latin typeface="Rasputin Light"/>
                </a:rPr>
                <a:t>Data Filtering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03740" y="5073382"/>
            <a:ext cx="3455295" cy="2875685"/>
            <a:chOff x="0" y="0"/>
            <a:chExt cx="4607060" cy="383424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963412"/>
              <a:ext cx="4607060" cy="2870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Pre-trained CNN model. </a:t>
              </a:r>
            </a:p>
            <a:p>
              <a:pPr>
                <a:lnSpc>
                  <a:spcPts val="3450"/>
                </a:lnSpc>
              </a:pPr>
              <a:endParaRPr lang="en-US" sz="2300">
                <a:solidFill>
                  <a:srgbClr val="142414"/>
                </a:solidFill>
                <a:latin typeface="TT Commons Pro"/>
              </a:endParaRPr>
            </a:p>
            <a:p>
              <a:pPr marL="0" lvl="0" indent="0">
                <a:lnSpc>
                  <a:spcPts val="345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Models trained for 100 Epochs with Early Stopping enabled.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60706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142414"/>
                  </a:solidFill>
                  <a:latin typeface="Rasputin Light"/>
                </a:rPr>
                <a:t>EfficientNetB7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195945" y="5143500"/>
            <a:ext cx="3455295" cy="3370985"/>
            <a:chOff x="0" y="0"/>
            <a:chExt cx="4607060" cy="449464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623812"/>
              <a:ext cx="4607060" cy="28708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Grey-scale, </a:t>
              </a:r>
              <a:r>
                <a:rPr lang="en-US" sz="2300">
                  <a:solidFill>
                    <a:srgbClr val="142414"/>
                  </a:solidFill>
                  <a:latin typeface="TT Commons Pro Medium"/>
                </a:rPr>
                <a:t>CLAHE (Contrast Limited Adaptive Histogram Equalization), Blurring and Smoothing</a:t>
              </a:r>
            </a:p>
            <a:p>
              <a:pPr marL="0" lvl="0" indent="0">
                <a:lnSpc>
                  <a:spcPts val="3450"/>
                </a:lnSpc>
              </a:pPr>
              <a:endParaRPr lang="en-US" sz="2300">
                <a:solidFill>
                  <a:srgbClr val="142414"/>
                </a:solidFill>
                <a:latin typeface="TT Commons Pro Medium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607060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142414"/>
                  </a:solidFill>
                  <a:latin typeface="Rasputin Light"/>
                </a:rPr>
                <a:t>Pre-processing Images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011534" y="5189997"/>
            <a:ext cx="3455295" cy="3751985"/>
            <a:chOff x="0" y="0"/>
            <a:chExt cx="4607060" cy="500264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963412"/>
              <a:ext cx="4607060" cy="403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5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78% Images got filetered using MegaDetector</a:t>
              </a:r>
            </a:p>
            <a:p>
              <a:pPr>
                <a:lnSpc>
                  <a:spcPts val="3450"/>
                </a:lnSpc>
              </a:pPr>
              <a:endParaRPr lang="en-US" sz="2300">
                <a:solidFill>
                  <a:srgbClr val="142414"/>
                </a:solidFill>
                <a:latin typeface="TT Commons Pro"/>
              </a:endParaRPr>
            </a:p>
            <a:p>
              <a:pPr marL="0" lvl="0" indent="0">
                <a:lnSpc>
                  <a:spcPts val="3450"/>
                </a:lnSpc>
              </a:pPr>
              <a:r>
                <a:rPr lang="en-US" sz="2300">
                  <a:solidFill>
                    <a:srgbClr val="142414"/>
                  </a:solidFill>
                  <a:latin typeface="TT Commons Pro"/>
                </a:rPr>
                <a:t>Output Saved Images and bounding boxes and classification of wildlife with 40% Accuracy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607060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142414"/>
                  </a:solidFill>
                  <a:latin typeface="Rasputin Light"/>
                </a:rPr>
                <a:t>Result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28700" y="1496544"/>
            <a:ext cx="5550170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142414"/>
                </a:solidFill>
                <a:latin typeface="Rasputin Light"/>
              </a:rPr>
              <a:t>Solution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51543" y="4484428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87530" y="2184424"/>
            <a:ext cx="9741441" cy="7306081"/>
          </a:xfrm>
          <a:custGeom>
            <a:avLst/>
            <a:gdLst/>
            <a:ahLst/>
            <a:cxnLst/>
            <a:rect l="l" t="t" r="r" b="b"/>
            <a:pathLst>
              <a:path w="9741441" h="7306081">
                <a:moveTo>
                  <a:pt x="0" y="0"/>
                </a:moveTo>
                <a:lnTo>
                  <a:pt x="9741440" y="0"/>
                </a:lnTo>
                <a:lnTo>
                  <a:pt x="9741440" y="7306081"/>
                </a:lnTo>
                <a:lnTo>
                  <a:pt x="0" y="730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47675"/>
            <a:ext cx="13507645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Rasputin Light"/>
              </a:rPr>
              <a:t>MegaDetector Detection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83319" y="6909609"/>
            <a:ext cx="12375981" cy="3242677"/>
          </a:xfrm>
          <a:custGeom>
            <a:avLst/>
            <a:gdLst/>
            <a:ahLst/>
            <a:cxnLst/>
            <a:rect l="l" t="t" r="r" b="b"/>
            <a:pathLst>
              <a:path w="12375981" h="3242677">
                <a:moveTo>
                  <a:pt x="0" y="0"/>
                </a:moveTo>
                <a:lnTo>
                  <a:pt x="12375981" y="0"/>
                </a:lnTo>
                <a:lnTo>
                  <a:pt x="12375981" y="3242677"/>
                </a:lnTo>
                <a:lnTo>
                  <a:pt x="0" y="3242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51543" y="4484428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9"/>
                </a:lnTo>
                <a:lnTo>
                  <a:pt x="0" y="8525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883319" y="191637"/>
            <a:ext cx="12375981" cy="3182395"/>
          </a:xfrm>
          <a:custGeom>
            <a:avLst/>
            <a:gdLst/>
            <a:ahLst/>
            <a:cxnLst/>
            <a:rect l="l" t="t" r="r" b="b"/>
            <a:pathLst>
              <a:path w="12375981" h="3182395">
                <a:moveTo>
                  <a:pt x="0" y="0"/>
                </a:moveTo>
                <a:lnTo>
                  <a:pt x="12375981" y="0"/>
                </a:lnTo>
                <a:lnTo>
                  <a:pt x="12375981" y="3182395"/>
                </a:lnTo>
                <a:lnTo>
                  <a:pt x="0" y="3182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83319" y="3615516"/>
            <a:ext cx="12375981" cy="3055969"/>
          </a:xfrm>
          <a:custGeom>
            <a:avLst/>
            <a:gdLst/>
            <a:ahLst/>
            <a:cxnLst/>
            <a:rect l="l" t="t" r="r" b="b"/>
            <a:pathLst>
              <a:path w="12375981" h="3055969">
                <a:moveTo>
                  <a:pt x="0" y="0"/>
                </a:moveTo>
                <a:lnTo>
                  <a:pt x="12375981" y="0"/>
                </a:lnTo>
                <a:lnTo>
                  <a:pt x="12375981" y="3055968"/>
                </a:lnTo>
                <a:lnTo>
                  <a:pt x="0" y="3055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7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2888991"/>
            <a:ext cx="5153746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0"/>
              </a:lnSpc>
            </a:pPr>
            <a:r>
              <a:rPr lang="en-US" sz="4700">
                <a:solidFill>
                  <a:srgbClr val="FFFFFF"/>
                </a:solidFill>
                <a:latin typeface="Rasputin Light"/>
              </a:rPr>
              <a:t>Preprocessing </a:t>
            </a:r>
          </a:p>
          <a:p>
            <a:pPr>
              <a:lnSpc>
                <a:spcPts val="6479"/>
              </a:lnSpc>
            </a:pPr>
            <a:r>
              <a:rPr lang="en-US" sz="5399">
                <a:solidFill>
                  <a:srgbClr val="FFFFFF"/>
                </a:solidFill>
                <a:latin typeface="Rasputin Light"/>
              </a:rPr>
              <a:t>and </a:t>
            </a:r>
          </a:p>
          <a:p>
            <a:pPr>
              <a:lnSpc>
                <a:spcPts val="6479"/>
              </a:lnSpc>
            </a:pPr>
            <a:r>
              <a:rPr lang="en-US" sz="5399">
                <a:solidFill>
                  <a:srgbClr val="FFFFFF"/>
                </a:solidFill>
                <a:latin typeface="Rasputin Light"/>
              </a:rPr>
              <a:t>EfficientNetB7 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426279" y="1497565"/>
            <a:ext cx="3589539" cy="4823792"/>
            <a:chOff x="0" y="0"/>
            <a:chExt cx="3663950" cy="492379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5F5C39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426279" y="1497565"/>
            <a:ext cx="3589539" cy="4823792"/>
            <a:chOff x="0" y="0"/>
            <a:chExt cx="3663950" cy="4923790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17477" r="-1747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483929" y="1497565"/>
            <a:ext cx="3589539" cy="4823792"/>
            <a:chOff x="0" y="0"/>
            <a:chExt cx="3663950" cy="4923790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35788" r="-3578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608701" y="1497565"/>
            <a:ext cx="3589539" cy="4823792"/>
            <a:chOff x="0" y="0"/>
            <a:chExt cx="3663950" cy="4923790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t="-5674" b="-567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4F674F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3849591" y="564238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1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743839">
            <a:off x="-2596254" y="4920069"/>
            <a:ext cx="5915271" cy="9375789"/>
          </a:xfrm>
          <a:custGeom>
            <a:avLst/>
            <a:gdLst/>
            <a:ahLst/>
            <a:cxnLst/>
            <a:rect l="l" t="t" r="r" b="b"/>
            <a:pathLst>
              <a:path w="5915271" h="9375789">
                <a:moveTo>
                  <a:pt x="0" y="0"/>
                </a:moveTo>
                <a:lnTo>
                  <a:pt x="5915271" y="0"/>
                </a:lnTo>
                <a:lnTo>
                  <a:pt x="5915271" y="9375789"/>
                </a:lnTo>
                <a:lnTo>
                  <a:pt x="0" y="93757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29990" y="2200275"/>
            <a:ext cx="3662889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"/>
              </a:rPr>
              <a:t>Future Work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225784" y="6809245"/>
            <a:ext cx="3990528" cy="2056535"/>
            <a:chOff x="0" y="0"/>
            <a:chExt cx="5320704" cy="274204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623812"/>
              <a:ext cx="5320704" cy="1118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Analysing the Movement of animals based on location data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320704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</a:rPr>
                <a:t>Tracking Movement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51081" y="6809245"/>
            <a:ext cx="3455234" cy="2494685"/>
            <a:chOff x="0" y="0"/>
            <a:chExt cx="4606979" cy="332624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1623812"/>
              <a:ext cx="4606979" cy="170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Identify more subtle animal behaviors using image metadata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4606979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</a:rPr>
                <a:t>Identifying Behaviour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675823" y="6809245"/>
            <a:ext cx="3455295" cy="2056535"/>
            <a:chOff x="0" y="0"/>
            <a:chExt cx="4607060" cy="274204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623812"/>
              <a:ext cx="4607060" cy="1118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Integrate this with realtime camera traps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4607060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"/>
                </a:rPr>
                <a:t>Realtime Identificaton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2669" y="3906068"/>
            <a:ext cx="12002662" cy="186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Rasputin Light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-2284790" y="-3746425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653687">
            <a:off x="10166505" y="4129872"/>
            <a:ext cx="9957653" cy="8663158"/>
          </a:xfrm>
          <a:custGeom>
            <a:avLst/>
            <a:gdLst/>
            <a:ahLst/>
            <a:cxnLst/>
            <a:rect l="l" t="t" r="r" b="b"/>
            <a:pathLst>
              <a:path w="9957653" h="8663158">
                <a:moveTo>
                  <a:pt x="0" y="0"/>
                </a:moveTo>
                <a:lnTo>
                  <a:pt x="9957652" y="0"/>
                </a:lnTo>
                <a:lnTo>
                  <a:pt x="9957652" y="8663157"/>
                </a:lnTo>
                <a:lnTo>
                  <a:pt x="0" y="8663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726396">
            <a:off x="1565829" y="-4045273"/>
            <a:ext cx="5318268" cy="8429531"/>
          </a:xfrm>
          <a:custGeom>
            <a:avLst/>
            <a:gdLst/>
            <a:ahLst/>
            <a:cxnLst/>
            <a:rect l="l" t="t" r="r" b="b"/>
            <a:pathLst>
              <a:path w="5318268" h="8429531">
                <a:moveTo>
                  <a:pt x="0" y="0"/>
                </a:moveTo>
                <a:lnTo>
                  <a:pt x="5318268" y="0"/>
                </a:lnTo>
                <a:lnTo>
                  <a:pt x="5318268" y="8429531"/>
                </a:lnTo>
                <a:lnTo>
                  <a:pt x="0" y="8429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045464">
            <a:off x="10463264" y="6473304"/>
            <a:ext cx="5489002" cy="8700148"/>
          </a:xfrm>
          <a:custGeom>
            <a:avLst/>
            <a:gdLst/>
            <a:ahLst/>
            <a:cxnLst/>
            <a:rect l="l" t="t" r="r" b="b"/>
            <a:pathLst>
              <a:path w="5489002" h="8700148">
                <a:moveTo>
                  <a:pt x="0" y="0"/>
                </a:moveTo>
                <a:lnTo>
                  <a:pt x="5489003" y="0"/>
                </a:lnTo>
                <a:lnTo>
                  <a:pt x="5489003" y="8700148"/>
                </a:lnTo>
                <a:lnTo>
                  <a:pt x="0" y="870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200</Words>
  <Application>Microsoft Macintosh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TT Commons Pro</vt:lpstr>
      <vt:lpstr>TT Commons Pro Bold</vt:lpstr>
      <vt:lpstr>Rasputin</vt:lpstr>
      <vt:lpstr>Arial</vt:lpstr>
      <vt:lpstr>TT Commons Pro Medium</vt:lpstr>
      <vt:lpstr>Rasputin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Blobs Basic Simple Presentation</dc:title>
  <cp:lastModifiedBy>Ekhande, Pranjal</cp:lastModifiedBy>
  <cp:revision>2</cp:revision>
  <dcterms:created xsi:type="dcterms:W3CDTF">2006-08-16T00:00:00Z</dcterms:created>
  <dcterms:modified xsi:type="dcterms:W3CDTF">2023-12-11T05:06:25Z</dcterms:modified>
  <dc:identifier>DAF2Z06OOmI</dc:identifier>
</cp:coreProperties>
</file>